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2" r:id="rId3"/>
    <p:sldId id="271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BFA79A-83DD-F58B-CC78-554C3262F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362442D-2CDA-642D-DAA9-D6A65A21A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1904B5-6F5B-C3E7-37D7-1C4C6E80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7D5965-D01F-50D7-0702-4C59AC7D2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FB9884-3205-8556-7DC6-A866D75C6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948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095D81-C920-F499-54DD-AD357D2D0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36D32A-E563-CF32-D681-28C56910D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836348-69EA-F897-0C9D-407463867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694D73-93A2-9788-455E-31843BA7F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8CCC68-3A3C-C7F4-B022-FDB3F4EB0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08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10A34FD-35CA-C595-5DE9-DEF82176E7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1DFF009-00EF-D8C4-1FEC-3B3964670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14DD88-849D-04FE-BBD7-25590F1B2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6253E4-21A3-BF4C-1E0A-BB30EEFB1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EEE59B-2FC2-1DF1-A1C3-C515A4BB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244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85E2A7-F8FD-B066-82B6-024CAE3B9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CCCF77-9714-5011-2AA5-C1AE91176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4B97FC-1FD9-0FB6-139E-D76F5DEAD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3C53EC-21BE-C163-0DB5-352DCA0BD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896EC2-1CDD-D0C4-BAAF-CB5E487F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423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D3E752-034E-A63B-5B55-59F0D663D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78D7E2-416D-017F-4062-6190B5541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0633FD-A563-DFC2-3BD0-89D3FC10A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16F0EF-4764-085A-DB6B-12276EF00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5B2F41-02C7-C4AE-AFFF-F842E1962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46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4791E4-2640-6A5F-213B-C4DF4A0EA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04A999-1BDF-C2C5-6EB8-5EDBB99FB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A6035FB-3C29-DB69-8306-11C82196F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9ED189E-472B-1F52-A3DE-2F1C2F7D9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979CFB4-20FA-7146-5222-6823B6FD1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9E49C45-43F6-B18E-381A-E7C7158C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860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517CEB-BC58-95D6-2299-51BE5792E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0F5F64-A229-8486-EAE1-9DEB8667E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E7DBC80-D4CA-244F-9744-189DF3D86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6B4A63E-97AA-9322-B038-503336C9EB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39032B3-215B-8FB5-19C5-EB1FF16F89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AFD6922-375A-1AA1-F9F9-50C59EF02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C26A1BC-2595-6369-457A-137A447F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83C15CA-3A0F-8328-D372-B6D450C84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4697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2A14E-C48B-6011-E643-5E65DACCD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E29C6A8-F4E9-B73D-961E-633584567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CFD19A1-3DD3-F569-3F03-116852AAB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8FFF3EA-2241-6834-C281-EBF6BE675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22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DDB4958-7E12-22F6-2F3D-11483A2C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01F1D65-75EB-ABFA-5679-0BC753EE9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B8EC71C-BAE4-CF68-67D5-F3358C1DE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463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56F2B8-4308-B56D-0E9E-96560656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22AF8A-0419-79D8-882D-298907F3E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D0208C3-1934-8D0D-4EA5-E92BD5B49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817CBB-97A6-E45C-1804-F26F7C02E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63F52FA-F6EF-E553-B2CB-397EE88F0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EB7A45-0410-7C59-56B9-103EE3274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7670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144269-7745-A0FE-3403-863D90156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455CB63-196A-88F6-2E85-FEC906F89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10C18D5-B9DC-3980-6216-A591CB5B1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104E5D9-03CB-A3CF-F9C9-E8AEE478E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76C08B2-161D-F7DD-05DF-4BE40F79F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D0BA4E3-A41E-A39D-FD01-00759713C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290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68B1009-078B-97F1-400A-BA9C3B4D8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BBD7A1F-7A30-1BF6-1580-CEBCB6320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BE83E9-76F5-F99E-BB68-BD0769B48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42D06-0AFA-450B-A5E6-00D2B10C8DEA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77ACD5-1BC7-55BD-E016-2C79AD2C3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78BFAF-9C3C-8D81-4BDE-BA29773C4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FC80B-33CE-4303-9B07-4889C2A92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9360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E47DF135-44FD-CC6C-4A33-FDD4EE0CB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Urheilulinjan URH-opinnot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01AFB776-196E-7114-D38C-A99A34AE2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Aft>
                <a:spcPts val="800"/>
              </a:spcAft>
            </a:pPr>
            <a:r>
              <a:rPr lang="en-US" sz="1600" b="1">
                <a:effectLst/>
              </a:rPr>
              <a:t>1. vuosi</a:t>
            </a:r>
          </a:p>
          <a:p>
            <a:pPr>
              <a:spcAft>
                <a:spcPts val="800"/>
              </a:spcAft>
            </a:pPr>
            <a:r>
              <a:rPr lang="en-US" sz="1600" b="1">
                <a:effectLst/>
              </a:rPr>
              <a:t>- URH01 Minä urheilijana 2 op</a:t>
            </a:r>
          </a:p>
          <a:p>
            <a:pPr>
              <a:spcAft>
                <a:spcPts val="800"/>
              </a:spcAft>
            </a:pPr>
            <a:r>
              <a:rPr lang="en-US" sz="1600" b="1">
                <a:effectLst/>
              </a:rPr>
              <a:t>- URH02 Urheilijan hyvinvointi ja terveys 2 op</a:t>
            </a:r>
          </a:p>
          <a:p>
            <a:pPr>
              <a:spcAft>
                <a:spcPts val="800"/>
              </a:spcAft>
            </a:pPr>
            <a:endParaRPr lang="en-US" sz="1600" b="1">
              <a:effectLst/>
            </a:endParaRPr>
          </a:p>
          <a:p>
            <a:pPr>
              <a:spcAft>
                <a:spcPts val="800"/>
              </a:spcAft>
            </a:pPr>
            <a:r>
              <a:rPr lang="en-US" sz="1600" b="1">
                <a:effectLst/>
              </a:rPr>
              <a:t>2. Vuosi</a:t>
            </a:r>
          </a:p>
          <a:p>
            <a:pPr>
              <a:spcAft>
                <a:spcPts val="800"/>
              </a:spcAft>
            </a:pPr>
            <a:r>
              <a:rPr lang="en-US" sz="1600" b="1">
                <a:effectLst/>
              </a:rPr>
              <a:t>- URH03 Suorituskyky ja palautuminen 2 op</a:t>
            </a:r>
          </a:p>
          <a:p>
            <a:pPr>
              <a:spcAft>
                <a:spcPts val="800"/>
              </a:spcAft>
            </a:pPr>
            <a:r>
              <a:rPr lang="en-US" sz="1600" b="1">
                <a:effectLst/>
              </a:rPr>
              <a:t>- URH04 Valmennusoppi 1 – Valmentaminen ja ohjaaminen (VOK1) 2 op</a:t>
            </a:r>
          </a:p>
          <a:p>
            <a:pPr>
              <a:spcAft>
                <a:spcPts val="800"/>
              </a:spcAft>
            </a:pPr>
            <a:endParaRPr lang="en-US" sz="1600" b="1">
              <a:effectLst/>
            </a:endParaRPr>
          </a:p>
          <a:p>
            <a:pPr>
              <a:spcAft>
                <a:spcPts val="800"/>
              </a:spcAft>
            </a:pPr>
            <a:r>
              <a:rPr lang="en-US" sz="1600" b="1">
                <a:effectLst/>
              </a:rPr>
              <a:t>3. Vuosi</a:t>
            </a:r>
          </a:p>
          <a:p>
            <a:pPr>
              <a:spcAft>
                <a:spcPts val="800"/>
              </a:spcAft>
            </a:pPr>
            <a:r>
              <a:rPr lang="en-US" sz="1600" b="1">
                <a:effectLst/>
              </a:rPr>
              <a:t>- URH05 Valmennusoppi 2 – Huippu-urheilijaksi valmentautuminen (VOK1) 2 op</a:t>
            </a:r>
          </a:p>
          <a:p>
            <a:pPr>
              <a:spcAft>
                <a:spcPts val="800"/>
              </a:spcAft>
            </a:pPr>
            <a:r>
              <a:rPr lang="en-US" sz="1600" b="1">
                <a:effectLst/>
              </a:rPr>
              <a:t>- URH06 Urheilu ammattina 2 op</a:t>
            </a:r>
            <a:endParaRPr lang="en-US" sz="16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37259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6B019878-316D-D88C-939A-586E7C436275}"/>
              </a:ext>
            </a:extLst>
          </p:cNvPr>
          <p:cNvSpPr txBox="1"/>
          <p:nvPr/>
        </p:nvSpPr>
        <p:spPr>
          <a:xfrm>
            <a:off x="332873" y="492779"/>
            <a:ext cx="605830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000" b="1" dirty="0"/>
              <a:t>URH01 Minä urheilijana 2 op </a:t>
            </a:r>
          </a:p>
          <a:p>
            <a:endParaRPr lang="fi-FI" b="1" dirty="0"/>
          </a:p>
          <a:p>
            <a:r>
              <a:rPr lang="fi-FI" b="1" dirty="0"/>
              <a:t>Tavoitteena on, että opiskelija </a:t>
            </a:r>
          </a:p>
          <a:p>
            <a:endParaRPr lang="fi-FI" b="1" dirty="0"/>
          </a:p>
          <a:p>
            <a:r>
              <a:rPr lang="fi-FI" dirty="0"/>
              <a:t>• laajentaa itsetuntemustaan ja selkiyttää urheilijaidentiteettiään huomioiden muut elämän roolit </a:t>
            </a:r>
          </a:p>
          <a:p>
            <a:endParaRPr lang="fi-FI" dirty="0"/>
          </a:p>
          <a:p>
            <a:r>
              <a:rPr lang="fi-FI" dirty="0"/>
              <a:t>• tiedostaa ja tunnistaa itselle tärkeät asiat ja arvot, jotka ohjaavat tavoitteellista tapaa olla urheilija </a:t>
            </a:r>
          </a:p>
          <a:p>
            <a:endParaRPr lang="fi-FI" dirty="0"/>
          </a:p>
          <a:p>
            <a:r>
              <a:rPr lang="fi-FI" dirty="0"/>
              <a:t>• ymmärtää hyvään yhteistyösuhteeseen vaikuttavat vuorovaikutukselliset tekijät ja osaa ottaa näitä tekijöitä huomioon omassa valmennusryhmässään </a:t>
            </a:r>
          </a:p>
          <a:p>
            <a:endParaRPr lang="fi-FI" dirty="0"/>
          </a:p>
          <a:p>
            <a:r>
              <a:rPr lang="fi-FI" dirty="0"/>
              <a:t>• tiedostaa omat urheilulliset tavoitteensa ja pohtii omaa urheilijapolkuaan. </a:t>
            </a:r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D5E88B4F-83A7-42B2-A5DF-DA1EF20ADC01}"/>
              </a:ext>
            </a:extLst>
          </p:cNvPr>
          <p:cNvSpPr txBox="1"/>
          <p:nvPr/>
        </p:nvSpPr>
        <p:spPr>
          <a:xfrm>
            <a:off x="5938787" y="540905"/>
            <a:ext cx="592033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Keskeiset sisällöt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itsetuntemus (omien arvojen tutkiminen ja tunnistaminen, identiteettityöskentely, millainen ihminen ja urheilija olen, omien ajatustapojen tunnistaminen)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urheilijan polku ja kaksoisura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tavoitteiden asettelu urheilussa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yhteistyötaitojen keskeiset perusteet (arvostava kohtaaminen, myönteinen suhtautuminen, vuorovaikutustaidot, palautteen antaminen ja vastaanottaminen)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itsensä kehittämisen taidot, ihmisenä kasvu, psyykkisten taitojen kehittäminen ja elämänhallintataidot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liikunnallinen ja urheilullinen elämäntapa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urheilija-analyysi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antidoping-toiminta ja eettisesti vastuullinen urheilu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tarvittaessa yhteistyö urheilutoimijoiden verkoston ja muiden sidosryhmien kanssa</a:t>
            </a:r>
          </a:p>
        </p:txBody>
      </p:sp>
    </p:spTree>
    <p:extLst>
      <p:ext uri="{BB962C8B-B14F-4D97-AF65-F5344CB8AC3E}">
        <p14:creationId xmlns:p14="http://schemas.microsoft.com/office/powerpoint/2010/main" val="77436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FB5BDBB7-A7DB-950B-C012-88020B2A634E}"/>
              </a:ext>
            </a:extLst>
          </p:cNvPr>
          <p:cNvSpPr txBox="1"/>
          <p:nvPr/>
        </p:nvSpPr>
        <p:spPr>
          <a:xfrm>
            <a:off x="1713297" y="779646"/>
            <a:ext cx="7433109" cy="4578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URH02 Urheilijan hyvinvointi ja terveys </a:t>
            </a:r>
            <a:r>
              <a:rPr lang="fi-FI" sz="2000" b="1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op</a:t>
            </a:r>
            <a:endParaRPr lang="fi-FI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Tavoitteena on, että opiskelija</a:t>
            </a:r>
            <a:endParaRPr lang="fi-FI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sz="1600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ymmärtää hyvinvoinnin ja terveyden merkityksen yleisesti ja omalla urheilijapolulla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sz="1600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ymmärtää ja tunnistaa kokonaisvaltaisesti hyvinvointiin ja terveyteen liittyviä edistäviä ja kuormittavia tekijöitä 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i-FI" sz="1600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oppii arvioimaan omaa terveyttään ja hyvinvointiaan.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Keskeiset sisällöt</a:t>
            </a:r>
            <a:endParaRPr lang="fi-FI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sz="1600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fyysinen, psyykkinen ja sosiaalinen hyvinvointi ja urheilijan terveys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sz="1600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arjen hallinta ja suunnittelu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sz="1600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stressi ja stressinhallinta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sz="1600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hyvinvointia ja jaksamista tukeva toiminta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sz="1600" dirty="0">
                <a:solidFill>
                  <a:srgbClr val="45454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unen ja ravinnon merkitys urheilijalle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urheiluvammat ja niiden ennaltaehkäisy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i-FI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tarvittaessa yhteistyö urheilutoimijoiden verkoston ja muiden sidosryhmien kanssa</a:t>
            </a:r>
          </a:p>
        </p:txBody>
      </p:sp>
    </p:spTree>
    <p:extLst>
      <p:ext uri="{BB962C8B-B14F-4D97-AF65-F5344CB8AC3E}">
        <p14:creationId xmlns:p14="http://schemas.microsoft.com/office/powerpoint/2010/main" val="2493827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F9213C56-DF95-473D-DCCB-178BE450067A}"/>
              </a:ext>
            </a:extLst>
          </p:cNvPr>
          <p:cNvSpPr txBox="1"/>
          <p:nvPr/>
        </p:nvSpPr>
        <p:spPr>
          <a:xfrm>
            <a:off x="1260909" y="644893"/>
            <a:ext cx="788549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000" b="1" dirty="0"/>
              <a:t>URH03 Suorituskyky ja palautuminen 2 op </a:t>
            </a:r>
          </a:p>
          <a:p>
            <a:endParaRPr lang="fi-FI" b="1" dirty="0"/>
          </a:p>
          <a:p>
            <a:r>
              <a:rPr lang="fi-FI" b="1" dirty="0"/>
              <a:t>Tavoitteena on, että opiskelija </a:t>
            </a:r>
          </a:p>
          <a:p>
            <a:r>
              <a:rPr lang="fi-FI" b="1" dirty="0"/>
              <a:t>· </a:t>
            </a:r>
            <a:r>
              <a:rPr lang="fi-FI" dirty="0"/>
              <a:t>ymmärtää monipuolisesti suorituskykyyn ja sen kehittämiseen vaikuttavia tekijöitä </a:t>
            </a:r>
          </a:p>
          <a:p>
            <a:r>
              <a:rPr lang="fi-FI" dirty="0"/>
              <a:t>· syventää kuormittumiseen ja palautumiseen liittyviä tietoja ja taitoja </a:t>
            </a:r>
          </a:p>
          <a:p>
            <a:r>
              <a:rPr lang="fi-FI" dirty="0"/>
              <a:t>· saa tukea huippu-urheilijaksi kehittymiseen </a:t>
            </a:r>
          </a:p>
          <a:p>
            <a:r>
              <a:rPr lang="fi-FI" b="1" dirty="0"/>
              <a:t>Keskeiset sisällöt </a:t>
            </a:r>
          </a:p>
          <a:p>
            <a:r>
              <a:rPr lang="fi-FI" dirty="0"/>
              <a:t>· palautuminen, uni ja lepo </a:t>
            </a:r>
          </a:p>
          <a:p>
            <a:r>
              <a:rPr lang="fi-FI" dirty="0"/>
              <a:t>· fyysiset suorituskykytekijät (voima, kestävyys, nopeus, liikkuvuus) ja niiden merkitys urheilussa </a:t>
            </a:r>
          </a:p>
          <a:p>
            <a:r>
              <a:rPr lang="fi-FI" dirty="0"/>
              <a:t>· psyykkinen kuormitus ja palautuminen </a:t>
            </a:r>
          </a:p>
          <a:p>
            <a:r>
              <a:rPr lang="fi-FI" dirty="0"/>
              <a:t>· kehonhuolto ja rentoutus </a:t>
            </a:r>
          </a:p>
          <a:p>
            <a:r>
              <a:rPr lang="fi-FI" dirty="0"/>
              <a:t>· liikkuvuus ja sen harjoittelu </a:t>
            </a:r>
          </a:p>
          <a:p>
            <a:r>
              <a:rPr lang="fi-FI" dirty="0"/>
              <a:t>· uni ja ravitsemus osana palautumista </a:t>
            </a:r>
          </a:p>
          <a:p>
            <a:r>
              <a:rPr lang="fi-FI" dirty="0"/>
              <a:t>· testaus (kehityksen seuranta, testaamisen merkitys ja tarkoitus), eri ominaisuuksien/lajien tyypilliset testit </a:t>
            </a:r>
          </a:p>
          <a:p>
            <a:r>
              <a:rPr lang="fi-FI" dirty="0"/>
              <a:t>· liikunnan fysiologiset perusteet </a:t>
            </a:r>
          </a:p>
          <a:p>
            <a:r>
              <a:rPr lang="fi-FI" dirty="0"/>
              <a:t>· tarvittaessa yhteistyö urheilutoimijoiden verkoston ja muiden sidosryhmien kanssa </a:t>
            </a:r>
          </a:p>
        </p:txBody>
      </p:sp>
    </p:spTree>
    <p:extLst>
      <p:ext uri="{BB962C8B-B14F-4D97-AF65-F5344CB8AC3E}">
        <p14:creationId xmlns:p14="http://schemas.microsoft.com/office/powerpoint/2010/main" val="2084307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C91A23CA-4210-B0E2-0DD8-436B76452FE5}"/>
              </a:ext>
            </a:extLst>
          </p:cNvPr>
          <p:cNvSpPr txBox="1"/>
          <p:nvPr/>
        </p:nvSpPr>
        <p:spPr>
          <a:xfrm>
            <a:off x="390625" y="845463"/>
            <a:ext cx="550003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000" b="1" dirty="0"/>
              <a:t>URH04 Valmennusoppi 1 – Valmentaminen ja ohjaaminen (VOK1-koulutus) 2 op </a:t>
            </a:r>
          </a:p>
          <a:p>
            <a:endParaRPr lang="fi-FI" dirty="0"/>
          </a:p>
          <a:p>
            <a:r>
              <a:rPr lang="fi-FI" dirty="0"/>
              <a:t>Suoritetaan osana VOK1, Valmentaja- ja ohjaajakoulutusta, yhteistyössä Kouvolan Urheiluakatemian ja Kymenlaakson liikunnan kanssa. Koulutuksesta saa tutkintotodistuksen. VOK1-koulutus on alin taso yleiseurooppalaisessa 5-portaisessa valmentaja- ja ohjaajakoulutusjärjestelmässä. </a:t>
            </a:r>
          </a:p>
          <a:p>
            <a:endParaRPr lang="fi-FI" dirty="0"/>
          </a:p>
          <a:p>
            <a:r>
              <a:rPr lang="fi-FI" b="1" dirty="0"/>
              <a:t>Tavoitteena on, että opiskelija </a:t>
            </a:r>
          </a:p>
          <a:p>
            <a:r>
              <a:rPr lang="fi-FI" dirty="0"/>
              <a:t>· ymmärtää paremmin omaa urheiluvalmentautumistaan ohjaamisen ja valmentamisen näkökulmasta </a:t>
            </a:r>
          </a:p>
          <a:p>
            <a:r>
              <a:rPr lang="fi-FI" dirty="0"/>
              <a:t>· saa valmiuksia liikuntatilanteen ohjaamisen laadukkaaseen toteuttamiseen </a:t>
            </a:r>
          </a:p>
          <a:p>
            <a:r>
              <a:rPr lang="fi-FI" dirty="0"/>
              <a:t>· saa valmiuksia harjoittelun suunnitteluun ja arviointiin ohjaamisen ja valmentamisen näkökulmasta </a:t>
            </a:r>
          </a:p>
          <a:p>
            <a:r>
              <a:rPr lang="fi-FI" dirty="0"/>
              <a:t>· oppii jäsentämään harjoitteluaan ja ymmärtämään harjoitteluun liittyviä taustatekijöitä, tukitoimia sekä harjoitteluun liittyviä edellytyksiä. 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CC86B431-2A32-C2A3-97F3-614682889FBD}"/>
              </a:ext>
            </a:extLst>
          </p:cNvPr>
          <p:cNvSpPr txBox="1"/>
          <p:nvPr/>
        </p:nvSpPr>
        <p:spPr>
          <a:xfrm>
            <a:off x="6096000" y="3429000"/>
            <a:ext cx="557944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Keskeiset sisällöt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kannustava ohjaaja ja valmentaja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ihmisen elinjärjestelmät ja harjoittelu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oppiminen ja opettaminen harjoitustilanteessa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fyysinen harjoittelu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harjoittelun suunnittelu ja arviointi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valmentajana ja ohjaajana kehittyminen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herkkyyskausien huomiointi harjoittelussa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taitoharjoittelu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tarvittaessa yhteistyö urheilutoimijoiden verkoston ja muiden sidosryhmien kanssa</a:t>
            </a:r>
          </a:p>
        </p:txBody>
      </p:sp>
    </p:spTree>
    <p:extLst>
      <p:ext uri="{BB962C8B-B14F-4D97-AF65-F5344CB8AC3E}">
        <p14:creationId xmlns:p14="http://schemas.microsoft.com/office/powerpoint/2010/main" val="26979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5A65DBD4-8E53-3A22-444D-6390A8699C84}"/>
              </a:ext>
            </a:extLst>
          </p:cNvPr>
          <p:cNvSpPr txBox="1"/>
          <p:nvPr/>
        </p:nvSpPr>
        <p:spPr>
          <a:xfrm>
            <a:off x="334478" y="309376"/>
            <a:ext cx="609760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000" b="1" dirty="0"/>
              <a:t>URH05 Valmennusoppi 2 – Huippu-urheiluun valmentautuminen </a:t>
            </a:r>
          </a:p>
          <a:p>
            <a:endParaRPr lang="fi-FI" dirty="0"/>
          </a:p>
          <a:p>
            <a:r>
              <a:rPr lang="fi-FI" b="1" dirty="0"/>
              <a:t>Tavoitteena on, että opiskelija </a:t>
            </a:r>
          </a:p>
          <a:p>
            <a:r>
              <a:rPr lang="fi-FI" dirty="0"/>
              <a:t>• ymmärtää huippu-urheilijaksi kehittymisen ja valmentautumisen vaatimustason </a:t>
            </a:r>
          </a:p>
          <a:p>
            <a:r>
              <a:rPr lang="fi-FI" dirty="0"/>
              <a:t>• tutustuu eri lajien huippu-urheilijoiden ja valmentajien kokemuksiin huipulle harjoittelussa ja valmentautumisessa </a:t>
            </a:r>
          </a:p>
          <a:p>
            <a:r>
              <a:rPr lang="fi-FI" dirty="0"/>
              <a:t>• syventää ja hyödyntää laaja-alaisesti valmennustietoa omalla huippu-urheilijapolulla </a:t>
            </a:r>
          </a:p>
          <a:p>
            <a:r>
              <a:rPr lang="fi-FI" dirty="0"/>
              <a:t>• perehtyy lajien vaatimuksiin lajianalyysin avulla. </a:t>
            </a:r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81894CA-503B-6355-FC6C-521E46171A36}"/>
              </a:ext>
            </a:extLst>
          </p:cNvPr>
          <p:cNvSpPr txBox="1"/>
          <p:nvPr/>
        </p:nvSpPr>
        <p:spPr>
          <a:xfrm>
            <a:off x="6728059" y="1761423"/>
            <a:ext cx="43698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Keskeiset sisällöt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lajianalyysi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eri lajien urheilija- ja valmentajavierailut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kansallinen ja kansainvälinen vaatimustaso eri lajeissa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opiskelija saa lisää eväitä sekä yhdessä että yksin tapahtuvan harjoittelun laadun parantamiseksi sekä itsensä kehittämiseksi urheilijana.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kilpailuun valmistautuminen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eettinen harjoittelu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psyykkiset ja sosiaaliset ominaisuudet valmennuksessa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tarvittaessa yhteistyö urheilutoimijoiden verkoston ja muiden sidosryhmien kanssa</a:t>
            </a:r>
          </a:p>
        </p:txBody>
      </p:sp>
    </p:spTree>
    <p:extLst>
      <p:ext uri="{BB962C8B-B14F-4D97-AF65-F5344CB8AC3E}">
        <p14:creationId xmlns:p14="http://schemas.microsoft.com/office/powerpoint/2010/main" val="664599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D2898292-C0E3-9A29-8F03-CD1384DE99F3}"/>
              </a:ext>
            </a:extLst>
          </p:cNvPr>
          <p:cNvSpPr txBox="1"/>
          <p:nvPr/>
        </p:nvSpPr>
        <p:spPr>
          <a:xfrm>
            <a:off x="3424188" y="302359"/>
            <a:ext cx="6097604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000" b="1" dirty="0"/>
              <a:t>URH06 Urheilu ammattina 2 op </a:t>
            </a:r>
          </a:p>
          <a:p>
            <a:r>
              <a:rPr lang="fi-FI" b="1" dirty="0"/>
              <a:t>Tavoitteena on, että opiskelija </a:t>
            </a:r>
          </a:p>
          <a:p>
            <a:r>
              <a:rPr lang="fi-FI" dirty="0"/>
              <a:t>• saa valmiuksia ammattiurheilijan uralle </a:t>
            </a:r>
          </a:p>
          <a:p>
            <a:r>
              <a:rPr lang="fi-FI" dirty="0"/>
              <a:t>• ymmärtää ammattiurheilun vaatimuksia ja saa tietoa laaja-alaisesti urheilu-uraan ja ammattiurheiluun liittyvistä tekijöistä.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9CA9247-FCFF-8E1B-951D-06771EF305FD}"/>
              </a:ext>
            </a:extLst>
          </p:cNvPr>
          <p:cNvSpPr txBox="1"/>
          <p:nvPr/>
        </p:nvSpPr>
        <p:spPr>
          <a:xfrm>
            <a:off x="3469909" y="1779687"/>
            <a:ext cx="642005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Keskeiset sisällöt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mitä on ammattilaisuus (urheiluammattilaisuuden erityispiirteitä ja mitä on olla ammattilainen, oman lajin ammattilaisuuden erityispiirteitä ja mitä ammattilaisuuteen kuuluu omassa lajissa)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itsensä johtaminen (ammattiurheilijan identiteetin vahvistaminen, uskallus lähteä ammattilaiseksi, itsetuntemus, ajanhallinta)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verkostoitumistaidot ja asiantuntijoiden hyödyntäminen (vuorovaikutustaidot, yrittäjyysosaaminen)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urheilu työ- ja toimintaympäristönä (kaksoisura, urasiirtymä, urheilu-ura ja opiskelu, urheilun sopimukset, vakuutukset, eläkemaksut)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urheilijan talousosaaminen (urheilutulot, talouden budjetointi, urheilijan yrittäjyys, rahastointimahdollisuudet)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urheilijabrändin rakentaminen (media- ja someosaaminen, esiintymistaidot, sponsorointiyhteistyö, 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urheilumanagerointi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tarvittaessa yhteistyö urheilutoimijoiden verkoston ja muiden sidosryhmien kanssa</a:t>
            </a:r>
          </a:p>
        </p:txBody>
      </p:sp>
    </p:spTree>
    <p:extLst>
      <p:ext uri="{BB962C8B-B14F-4D97-AF65-F5344CB8AC3E}">
        <p14:creationId xmlns:p14="http://schemas.microsoft.com/office/powerpoint/2010/main" val="1890127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773</Words>
  <Application>Microsoft Office PowerPoint</Application>
  <PresentationFormat>Laajakuva</PresentationFormat>
  <Paragraphs>118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Office-teema</vt:lpstr>
      <vt:lpstr>Urheilulinjan URH-opinnot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Kaksoisura</dc:title>
  <dc:creator>Siltovuori Kati</dc:creator>
  <cp:lastModifiedBy>Timo Pahkala</cp:lastModifiedBy>
  <cp:revision>9</cp:revision>
  <dcterms:created xsi:type="dcterms:W3CDTF">2023-08-07T05:58:23Z</dcterms:created>
  <dcterms:modified xsi:type="dcterms:W3CDTF">2025-10-10T06:18:39Z</dcterms:modified>
</cp:coreProperties>
</file>